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5" r:id="rId9"/>
    <p:sldId id="263" r:id="rId10"/>
    <p:sldId id="271" r:id="rId11"/>
    <p:sldId id="264" r:id="rId12"/>
    <p:sldId id="272" r:id="rId13"/>
    <p:sldId id="273" r:id="rId14"/>
    <p:sldId id="269" r:id="rId15"/>
    <p:sldId id="267" r:id="rId16"/>
    <p:sldId id="270" r:id="rId17"/>
    <p:sldId id="268" r:id="rId18"/>
    <p:sldId id="26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8973-618C-16D8-03DC-6C39947BD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7BA71-AD18-4868-2D40-EE89ADF67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B497A-680C-A0C9-3EF2-4B112C83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52609-F1BF-157D-157C-A7FC16B0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CC904-2F41-3A96-4215-DCC3FFB2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78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4157-6BBD-4910-F72A-4A46BEA2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38296-5973-F62C-BF7F-F8975BB35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69FE-B831-DD64-C107-E39AC02F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C0207-86D0-BE88-504A-B5EE6AAEB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2FBAF-1FA4-C91F-0056-C9F94F7C1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08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B3835F-231A-9806-8528-7354360FF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FB2FD-F437-F7E4-9522-D9503AB7D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0647B-84CC-A3B4-41AD-1F6E9FAC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C06E2-3DA7-87AA-26BF-EF0A236C2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9901C-AE43-5F80-8D01-82AAE88B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846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8784-EDF6-83AD-C33D-7C2B798E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9E677-853E-A682-8301-FF27CCAC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5CB64-827C-B5A4-2A64-52BE0546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A6790-DF26-81DC-A1AF-A408B938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575F5-B087-8F5D-94B0-E8A91F97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08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DC2B-5720-209A-4D0E-F64496AD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1B501-21C4-3A9C-99E4-C8B38229A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C4B0D-DA4C-12D9-2074-9F880672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4B9D4-E6D8-5CB0-7AA5-9474D3A01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D22D3-6A2A-4FE0-8AC4-D67E60DA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9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1975-DBAB-3067-70EC-90E7E284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2473-9F8D-E388-FC15-18817A1CB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D8896-EFBF-D118-EE25-67EA7D5F9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343A4-74FF-1FA9-7F03-5B01E2C7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9B700-024D-507F-FF59-0DA3EA87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3E19A-91D8-3C3F-0CD6-3350CC25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953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FC38-E3CE-5CA5-4CFF-A666BB2A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A8C70-0CA7-AFA8-0B01-F8B7A2355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0A047-B2B6-0C6A-2993-CEBD48286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6DC33-0653-4CAF-BE50-CB94D40A2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B3F85-BFEE-C129-92B2-0C02C8B9D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83723-76DB-66AB-9468-18E3660BD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60B35-621E-EE5D-B003-91207C90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5C0D9-65A9-5FD8-E089-25C93077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7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68E-B053-8B58-414A-A117DA96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FE1741-76B0-ADFB-1BAE-9257FC2C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578AB-CC1B-B67D-847C-1E995BD7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9E20E-B12C-C7D3-91C8-CEF52F57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932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1ABC32-5A85-1E99-1486-27E71A1D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C3B09-F68D-C7AC-DC8C-BBD98F5F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F8F58-6614-77C7-471B-33CA152B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640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68D3-F6C9-7138-D2D7-EC183E98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90A49-F738-C7DC-287D-C15E566AF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B4814-8C1F-D090-C71F-DE7622253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4DCD1-592B-19AD-121D-5B6F14217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33485-8002-02DF-386C-32523B02C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3DF45-C31A-3634-CD5C-0B4FE591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02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3450-5031-6E37-18CD-7BA58C3D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304B4-8069-9901-87A3-48382FCB3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42599-9F5A-FBC4-0153-1123B4162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C830A-6F20-27A6-B035-44F73EEF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82217-D97A-F7EF-CE17-CA2BE96D9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BD0C9-100F-8D5C-2BC0-818247D1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70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0E722C-7090-49B4-58F4-21F2E39A7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997D5-C548-E10D-B588-2378279FD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045B4-180F-9BC9-4AFD-8522B7D1A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292F0-4569-4988-869F-6A3B7C6DAA0A}" type="datetimeFigureOut">
              <a:rPr lang="en-IN" smtClean="0"/>
              <a:t>04-12-2025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67018-6090-C4A2-C786-6505C74C8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7A499-DAD8-7BD3-B254-14C6F416E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28C1-513F-4C82-B1D3-B1180BDE2C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69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TfANWMrYHyMmZynhg5hyCwRVM5thxtp?usp=sharing" TargetMode="External"/><Relationship Id="rId2" Type="http://schemas.openxmlformats.org/officeDocument/2006/relationships/hyperlink" Target="https://colab.research.google.com/drive/1jntJlKl_TJDgBdANKHXgUPAKVseiBt7n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21VNwr-D3skS2EEr5oLH8hN_TVPhEg9B/view?usp=shari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3FD4F-A9C1-844A-805F-8B13705FF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Waveform-Based Feature Analysis in Financial and Economic Times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3C2BC-8ECD-D293-945F-2EF0CF6E4A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Dharun Ramesh, </a:t>
            </a:r>
            <a:r>
              <a:rPr lang="en-IN" dirty="0" err="1"/>
              <a:t>Shiying</a:t>
            </a:r>
            <a:r>
              <a:rPr lang="en-IN" dirty="0"/>
              <a:t> Li, Mayur Vanne, Richard Wei, </a:t>
            </a:r>
            <a:r>
              <a:rPr lang="en-IN" dirty="0" err="1"/>
              <a:t>Zhenpeng</a:t>
            </a:r>
            <a:r>
              <a:rPr lang="en-IN" dirty="0"/>
              <a:t> Lin, </a:t>
            </a:r>
            <a:r>
              <a:rPr lang="en-IN" dirty="0" err="1"/>
              <a:t>Shreyon</a:t>
            </a:r>
            <a:r>
              <a:rPr lang="en-IN" dirty="0"/>
              <a:t> Roy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6830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8EB9-6824-154F-E82C-895DC582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Price - Observations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D94773-74A5-CE1F-126E-219B53DD82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741009"/>
            <a:ext cx="971181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Strong ellipse-shaped waveform pattern implies highly consistent fluctuation band.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Dominant frequency around 0.38 cycles/sample implies fast, repetitive movements.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High high-frequency fraction implies strong short-term noise.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Possible harmonic resonance implies multiple market influences interacting.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Wavelength contraction hints at volatility bottlenecks / compression phases.</a:t>
            </a:r>
          </a:p>
        </p:txBody>
      </p:sp>
    </p:spTree>
    <p:extLst>
      <p:ext uri="{BB962C8B-B14F-4D97-AF65-F5344CB8AC3E}">
        <p14:creationId xmlns:p14="http://schemas.microsoft.com/office/powerpoint/2010/main" val="275766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CD5D-BAB6-E091-37D2-1C99E1B9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of GDP contribution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34DF79-D9CD-8B7F-1C16-5AED36083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480" y="1825625"/>
            <a:ext cx="65490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9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9A97-3D9B-C748-9389-D19FDD42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GDP Growth – Observations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0E6CB4-3EDE-4EA2-BB90-D2E3CCEDF2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0444"/>
            <a:ext cx="998711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Parabolic waveform shape that implies weaker correlation with price, more macro-driven.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Lower dominant frequency (~0.17) implies slower, fundamental cycles.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High-frequency energy still present but less structurally meaningful.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Wavelength expansion suggests periods of instability buildup or pre-bubble phases.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Harmonic count is lower which implies fewer interacting cyclical forces than in price data.</a:t>
            </a:r>
          </a:p>
        </p:txBody>
      </p:sp>
    </p:spTree>
    <p:extLst>
      <p:ext uri="{BB962C8B-B14F-4D97-AF65-F5344CB8AC3E}">
        <p14:creationId xmlns:p14="http://schemas.microsoft.com/office/powerpoint/2010/main" val="1206156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14B1-C351-5AE6-D435-78EF58E5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can we infer from GDP Growth and Open Price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2FFE6D-64F8-8036-BEBD-1322100EF4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62096"/>
            <a:ext cx="988879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Market prices fluctuate much faster than macroeconomic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Higher noise levels in open price reflect short-term sentiment and volatility.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GDP cycles are slower but may influence longer-term drift.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Spectral drift differences may signal times when macro trends lead market regime changes.</a:t>
            </a:r>
          </a:p>
        </p:txBody>
      </p:sp>
    </p:spTree>
    <p:extLst>
      <p:ext uri="{BB962C8B-B14F-4D97-AF65-F5344CB8AC3E}">
        <p14:creationId xmlns:p14="http://schemas.microsoft.com/office/powerpoint/2010/main" val="422337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1A87-AD33-4016-CE3C-44662766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3A09F-1A8D-9076-ACB4-DC9793DC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661" y="2351489"/>
            <a:ext cx="9659698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28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6CBB3-77F4-754A-F8F1-947B7F501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511" y="1619148"/>
            <a:ext cx="72940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0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4418-07FF-B1C5-C21E-CF86A931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Dashboard</a:t>
            </a:r>
          </a:p>
        </p:txBody>
      </p:sp>
      <p:pic>
        <p:nvPicPr>
          <p:cNvPr id="8" name="Demo_final">
            <a:hlinkClick r:id="" action="ppaction://media"/>
            <a:extLst>
              <a:ext uri="{FF2B5EF4-FFF2-40B4-BE49-F238E27FC236}">
                <a16:creationId xmlns:a16="http://schemas.microsoft.com/office/drawing/2014/main" id="{95AC8BAF-994D-A6A7-83BE-44F35DDB27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7200" y="1825625"/>
            <a:ext cx="6197600" cy="4351338"/>
          </a:xfrm>
        </p:spPr>
      </p:pic>
    </p:spTree>
    <p:extLst>
      <p:ext uri="{BB962C8B-B14F-4D97-AF65-F5344CB8AC3E}">
        <p14:creationId xmlns:p14="http://schemas.microsoft.com/office/powerpoint/2010/main" val="37287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3DDC-8AD7-D117-84A9-3AAA083F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9223-0D92-42D9-18B4-0147B7602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005"/>
            <a:ext cx="10515600" cy="5204439"/>
          </a:xfrm>
        </p:spPr>
        <p:txBody>
          <a:bodyPr/>
          <a:lstStyle/>
          <a:p>
            <a:r>
              <a:rPr lang="en-IN" dirty="0"/>
              <a:t>Feature analysis and how the transforms work: </a:t>
            </a:r>
            <a:r>
              <a:rPr lang="en-IN" dirty="0">
                <a:hlinkClick r:id="rId2"/>
              </a:rPr>
              <a:t>https://colab.research.google.com/drive/1jntJlKl_TJDgBdANKHXgUPAKVseiBt7n?usp=sharing</a:t>
            </a:r>
            <a:endParaRPr lang="en-IN" dirty="0"/>
          </a:p>
          <a:p>
            <a:r>
              <a:rPr lang="en-IN" dirty="0"/>
              <a:t>How the models perform:</a:t>
            </a:r>
          </a:p>
          <a:p>
            <a:pPr marL="0" indent="0">
              <a:buNone/>
            </a:pPr>
            <a:r>
              <a:rPr lang="en-IN">
                <a:hlinkClick r:id="rId3"/>
              </a:rPr>
              <a:t>https://colab.research.google.com/drive/1CTfANWMrYHyMmZynhg5hyCwRVM5thxtp?usp=sharing</a:t>
            </a:r>
            <a:endParaRPr lang="en-IN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Mathematical Derivations:</a:t>
            </a:r>
          </a:p>
          <a:p>
            <a:pPr marL="0" indent="0">
              <a:buNone/>
            </a:pPr>
            <a:r>
              <a:rPr lang="en-IN" dirty="0">
                <a:hlinkClick r:id="rId4"/>
              </a:rPr>
              <a:t>https://drive.google.com/file/d/121VNwr-D3skS2EEr5oLH8hN_TVPhEg9B/view?usp=sharing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293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5D20-7304-9419-47FB-058B72B3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Takeaways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3ECF74B-2718-4F91-CC12-CB11238902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91080"/>
            <a:ext cx="998711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Waveform analysis captures nonlinear and cyclical dependencies between features and target.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Fourier Transform identifies underlying frequency patterns, helping distinguish noise from meaningful signals.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Integration with ML models improves prediction accuracy by enhancing feature representation.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/>
              <a:t>Waveforms provide interpretability: know why a feature drives prediction.</a:t>
            </a:r>
          </a:p>
        </p:txBody>
      </p:sp>
    </p:spTree>
    <p:extLst>
      <p:ext uri="{BB962C8B-B14F-4D97-AF65-F5344CB8AC3E}">
        <p14:creationId xmlns:p14="http://schemas.microsoft.com/office/powerpoint/2010/main" val="420626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1EB3A-CF78-65E4-97A9-85A489DC9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8893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430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69EB-AAA8-B4EA-D9C6-7110212B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9184-EF12-A007-E2D4-1D88E8478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Understand patterns and drivers in financial time series (e.g., stock prices) using waveform analysis.</a:t>
            </a:r>
          </a:p>
          <a:p>
            <a:pPr lvl="1"/>
            <a:r>
              <a:rPr lang="en-US" dirty="0"/>
              <a:t>Leverage conic sections and Fourier transforms to extract insights.</a:t>
            </a:r>
          </a:p>
          <a:p>
            <a:r>
              <a:rPr lang="en-US" dirty="0"/>
              <a:t>Key Concepts</a:t>
            </a:r>
          </a:p>
          <a:p>
            <a:pPr lvl="1"/>
            <a:r>
              <a:rPr lang="en-US" dirty="0"/>
              <a:t>Dispersion: White light = target, component colors = feature waveforms; target is a superposition of feature ‘frequencies’.</a:t>
            </a:r>
          </a:p>
          <a:p>
            <a:pPr lvl="1"/>
            <a:r>
              <a:rPr lang="en-US" dirty="0"/>
              <a:t>Conic Sections (Ellipse, Parabola, Hyperbola): Used to model relationships between features and the target.</a:t>
            </a:r>
          </a:p>
          <a:p>
            <a:pPr lvl="1"/>
            <a:r>
              <a:rPr lang="en-US" dirty="0"/>
              <a:t>Waveforms: Transform feature-target relationships into curves that capture trends and anomalies.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53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C2EC-6AC5-1012-49D7-F8C3BDB2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Waveform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C6CB-88A5-CA05-E3D7-33A307ACC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/>
              <a:t>1. Ellipse Wave (captures moderate correlation)</a:t>
            </a:r>
            <a:br>
              <a:rPr lang="en-IN" dirty="0"/>
            </a:br>
            <a:r>
              <a:rPr lang="en-IN" dirty="0"/>
              <a:t>	y = </a:t>
            </a:r>
            <a:r>
              <a:rPr lang="en-IN" dirty="0" err="1"/>
              <a:t>mu_y</a:t>
            </a:r>
            <a:r>
              <a:rPr lang="en-IN" dirty="0"/>
              <a:t> + </a:t>
            </a:r>
            <a:r>
              <a:rPr lang="en-IN" dirty="0" err="1"/>
              <a:t>sy</a:t>
            </a:r>
            <a:r>
              <a:rPr lang="en-IN" dirty="0"/>
              <a:t> * sqrt(1 - ((x - </a:t>
            </a:r>
            <a:r>
              <a:rPr lang="en-IN" dirty="0" err="1"/>
              <a:t>mu_x</a:t>
            </a:r>
            <a:r>
              <a:rPr lang="en-IN" dirty="0"/>
              <a:t>)^2 / sx^2))</a:t>
            </a:r>
          </a:p>
          <a:p>
            <a:pPr marL="0" indent="0">
              <a:buNone/>
            </a:pPr>
            <a:r>
              <a:rPr lang="en-IN" b="1" dirty="0"/>
              <a:t>2. Parabola Wave (captures weak correlation)</a:t>
            </a:r>
            <a:br>
              <a:rPr lang="en-IN" dirty="0"/>
            </a:br>
            <a:r>
              <a:rPr lang="en-IN" dirty="0"/>
              <a:t>	y = </a:t>
            </a:r>
            <a:r>
              <a:rPr lang="en-IN" dirty="0" err="1"/>
              <a:t>mu_y</a:t>
            </a:r>
            <a:r>
              <a:rPr lang="en-IN" dirty="0"/>
              <a:t> + (sy^2 / sx^2) * (x - </a:t>
            </a:r>
            <a:r>
              <a:rPr lang="en-IN" dirty="0" err="1"/>
              <a:t>mu_x</a:t>
            </a:r>
            <a:r>
              <a:rPr lang="en-IN" dirty="0"/>
              <a:t>)^2</a:t>
            </a:r>
          </a:p>
          <a:p>
            <a:pPr marL="0" indent="0">
              <a:buNone/>
            </a:pPr>
            <a:r>
              <a:rPr lang="en-IN" b="1" dirty="0"/>
              <a:t>3. Hyperbola Wave (captures intermediate correlation)</a:t>
            </a:r>
            <a:br>
              <a:rPr lang="en-IN" dirty="0"/>
            </a:br>
            <a:r>
              <a:rPr lang="en-IN" dirty="0"/>
              <a:t>	y = </a:t>
            </a:r>
            <a:r>
              <a:rPr lang="en-IN" dirty="0" err="1"/>
              <a:t>mu_y</a:t>
            </a:r>
            <a:r>
              <a:rPr lang="en-IN" dirty="0"/>
              <a:t> + </a:t>
            </a:r>
            <a:r>
              <a:rPr lang="en-IN" dirty="0" err="1"/>
              <a:t>sy</a:t>
            </a:r>
            <a:r>
              <a:rPr lang="en-IN" dirty="0"/>
              <a:t> * sqrt(((x - </a:t>
            </a:r>
            <a:r>
              <a:rPr lang="en-IN" dirty="0" err="1"/>
              <a:t>mu_x</a:t>
            </a:r>
            <a:r>
              <a:rPr lang="en-IN" dirty="0"/>
              <a:t>)^2 / sx^2) - 1), only </a:t>
            </a:r>
          </a:p>
          <a:p>
            <a:pPr marL="0" indent="0">
              <a:buNone/>
            </a:pPr>
            <a:r>
              <a:rPr lang="en-IN" dirty="0"/>
              <a:t>          for |x - </a:t>
            </a:r>
            <a:r>
              <a:rPr lang="en-IN" dirty="0" err="1"/>
              <a:t>mu_x</a:t>
            </a:r>
            <a:r>
              <a:rPr lang="en-IN" dirty="0"/>
              <a:t>| &gt;= </a:t>
            </a:r>
            <a:r>
              <a:rPr lang="en-IN" dirty="0" err="1"/>
              <a:t>sx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Where:</a:t>
            </a:r>
            <a:endParaRPr lang="en-IN" dirty="0"/>
          </a:p>
          <a:p>
            <a:pPr lvl="1"/>
            <a:r>
              <a:rPr lang="en-IN" dirty="0" err="1"/>
              <a:t>mu_x</a:t>
            </a:r>
            <a:r>
              <a:rPr lang="en-IN" dirty="0"/>
              <a:t>, </a:t>
            </a:r>
            <a:r>
              <a:rPr lang="en-IN" dirty="0" err="1"/>
              <a:t>mu_y</a:t>
            </a:r>
            <a:r>
              <a:rPr lang="en-IN" dirty="0"/>
              <a:t> → mean of feature x and target y</a:t>
            </a:r>
          </a:p>
          <a:p>
            <a:pPr lvl="1"/>
            <a:r>
              <a:rPr lang="en-IN" dirty="0" err="1"/>
              <a:t>sx</a:t>
            </a:r>
            <a:r>
              <a:rPr lang="en-IN" dirty="0"/>
              <a:t>, </a:t>
            </a:r>
            <a:r>
              <a:rPr lang="en-IN" dirty="0" err="1"/>
              <a:t>sy</a:t>
            </a:r>
            <a:r>
              <a:rPr lang="en-IN" dirty="0"/>
              <a:t> → standard deviation of feature x and target y</a:t>
            </a:r>
          </a:p>
          <a:p>
            <a:pPr lvl="1"/>
            <a:r>
              <a:rPr lang="en-IN" b="1" dirty="0"/>
              <a:t>Code Reference:</a:t>
            </a:r>
            <a:r>
              <a:rPr lang="en-IN" dirty="0"/>
              <a:t> </a:t>
            </a:r>
            <a:r>
              <a:rPr lang="en-IN" dirty="0" err="1"/>
              <a:t>ellipse_wave</a:t>
            </a:r>
            <a:r>
              <a:rPr lang="en-IN" dirty="0"/>
              <a:t>(), </a:t>
            </a:r>
            <a:r>
              <a:rPr lang="en-IN" dirty="0" err="1"/>
              <a:t>parabola_wave</a:t>
            </a:r>
            <a:r>
              <a:rPr lang="en-IN" dirty="0"/>
              <a:t>(), </a:t>
            </a:r>
            <a:r>
              <a:rPr lang="en-IN" dirty="0" err="1"/>
              <a:t>hyperbola_wave</a:t>
            </a:r>
            <a:r>
              <a:rPr lang="en-IN" dirty="0"/>
              <a:t>(), </a:t>
            </a:r>
            <a:r>
              <a:rPr lang="en-IN" dirty="0" err="1"/>
              <a:t>choose_waveform_name_and_signal</a:t>
            </a:r>
            <a:r>
              <a:rPr lang="en-IN" dirty="0"/>
              <a:t>()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19938-CCDF-6BF7-1CB2-FD3B27E2F8BA}"/>
              </a:ext>
            </a:extLst>
          </p:cNvPr>
          <p:cNvSpPr txBox="1"/>
          <p:nvPr/>
        </p:nvSpPr>
        <p:spPr>
          <a:xfrm>
            <a:off x="5638800" y="297425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36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5C5B-3A4C-10A4-95D1-448946F6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Each Waveform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4CD6EB-4CC7-F4A2-F30F-8DBA2309E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5528"/>
              </p:ext>
            </p:extLst>
          </p:nvPr>
        </p:nvGraphicFramePr>
        <p:xfrm>
          <a:off x="769374" y="1560436"/>
          <a:ext cx="10515600" cy="22860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779374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5209702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706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Waveform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When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118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Ellipse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 &gt; 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Strong correlation, captures cyclical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693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Parabola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 &lt; 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Weak correlation, captures trends without saturation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677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Hyperbola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otherwise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Intermediate correlation, captures asymmetric growth/decay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6542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B7164F-B30E-C798-8171-842DA882601F}"/>
              </a:ext>
            </a:extLst>
          </p:cNvPr>
          <p:cNvSpPr txBox="1"/>
          <p:nvPr/>
        </p:nvSpPr>
        <p:spPr>
          <a:xfrm>
            <a:off x="973393" y="438687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selection based on correlation ensures waveform adapts to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a structured, interpretable feature for machine learning models.</a:t>
            </a:r>
          </a:p>
        </p:txBody>
      </p:sp>
    </p:spTree>
    <p:extLst>
      <p:ext uri="{BB962C8B-B14F-4D97-AF65-F5344CB8AC3E}">
        <p14:creationId xmlns:p14="http://schemas.microsoft.com/office/powerpoint/2010/main" val="370237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BAC77-36BA-6B23-C7A3-7D18C5F9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the transformation to a waveform looks like (Before)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8695F-F895-3C94-2B98-54D0E8B90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66" y="1825625"/>
            <a:ext cx="79628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2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FB46-EA8C-E20E-CF73-A5A6AF91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the transformation to a waveform looks like (After)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FB46D6-C74A-16D4-55A9-0074D782A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355" y="2034381"/>
            <a:ext cx="655811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F24-8B6C-96F1-FD58-DF15FCA0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 for Feature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1D141-59E5-F21E-1DA7-A68914CC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What it does:</a:t>
            </a:r>
            <a:r>
              <a:rPr lang="en-US" dirty="0"/>
              <a:t> Turns a time-based signal (waveform) into a set of frequencies. Think of it like separating a chord into individual musical notes.</a:t>
            </a:r>
          </a:p>
          <a:p>
            <a:r>
              <a:rPr lang="en-US" b="1" dirty="0"/>
              <a:t>Purpose:</a:t>
            </a:r>
            <a:r>
              <a:rPr lang="en-US" dirty="0"/>
              <a:t> Helps us see the main trends, short-term fluctuations (noise), and unusual patterns in the data.</a:t>
            </a:r>
          </a:p>
          <a:p>
            <a:r>
              <a:rPr lang="en-US" b="1" dirty="0"/>
              <a:t>Key Spectral Features:</a:t>
            </a:r>
            <a:endParaRPr lang="en-US" dirty="0"/>
          </a:p>
          <a:p>
            <a:pPr lvl="1"/>
            <a:r>
              <a:rPr lang="en-US" b="1" dirty="0"/>
              <a:t>Dominant Frequency (</a:t>
            </a:r>
            <a:r>
              <a:rPr lang="en-US" b="1" dirty="0" err="1"/>
              <a:t>dom_freq</a:t>
            </a:r>
            <a:r>
              <a:rPr lang="en-US" b="1" dirty="0"/>
              <a:t>):</a:t>
            </a:r>
            <a:r>
              <a:rPr lang="en-US" dirty="0"/>
              <a:t> The strongest repeating pattern in the data – like the main beat in music.</a:t>
            </a:r>
          </a:p>
          <a:p>
            <a:pPr lvl="1"/>
            <a:r>
              <a:rPr lang="en-US" b="1" dirty="0"/>
              <a:t>Average Frequency (</a:t>
            </a:r>
            <a:r>
              <a:rPr lang="en-US" b="1" dirty="0" err="1"/>
              <a:t>avg_freq</a:t>
            </a:r>
            <a:r>
              <a:rPr lang="en-US" b="1" dirty="0"/>
              <a:t>):</a:t>
            </a:r>
            <a:r>
              <a:rPr lang="en-US" dirty="0"/>
              <a:t> The overall “center” of the frequencies, giving a sense of the general pace of fluctuations.</a:t>
            </a:r>
          </a:p>
          <a:p>
            <a:pPr lvl="1"/>
            <a:r>
              <a:rPr lang="en-US" b="1" dirty="0"/>
              <a:t>Harmonic Count (</a:t>
            </a:r>
            <a:r>
              <a:rPr lang="en-US" b="1" dirty="0" err="1"/>
              <a:t>harmonic_count</a:t>
            </a:r>
            <a:r>
              <a:rPr lang="en-US" b="1" dirty="0"/>
              <a:t>):</a:t>
            </a:r>
            <a:r>
              <a:rPr lang="en-US" dirty="0"/>
              <a:t> How many strong repeating patterns exist – can indicate multiple factors influencing the target together.</a:t>
            </a:r>
          </a:p>
          <a:p>
            <a:pPr lvl="1"/>
            <a:r>
              <a:rPr lang="en-US" b="1" dirty="0"/>
              <a:t>High-frequency Fraction (</a:t>
            </a:r>
            <a:r>
              <a:rPr lang="en-US" b="1" dirty="0" err="1"/>
              <a:t>high_energy_fraction</a:t>
            </a:r>
            <a:r>
              <a:rPr lang="en-US" b="1" dirty="0"/>
              <a:t>):</a:t>
            </a:r>
            <a:r>
              <a:rPr lang="en-US" dirty="0"/>
              <a:t> The proportion of rapid fluctuations (noise) versus slower, meaningful trends.</a:t>
            </a:r>
          </a:p>
          <a:p>
            <a:pPr lvl="1"/>
            <a:r>
              <a:rPr lang="en-US" b="1" dirty="0"/>
              <a:t>Drift Score (</a:t>
            </a:r>
            <a:r>
              <a:rPr lang="en-US" b="1" dirty="0" err="1"/>
              <a:t>drift_score</a:t>
            </a:r>
            <a:r>
              <a:rPr lang="en-US" b="1" dirty="0"/>
              <a:t>):</a:t>
            </a:r>
            <a:r>
              <a:rPr lang="en-US" dirty="0"/>
              <a:t> Measures slow shifts in the data – can indicate regime changes or changing market conditions.</a:t>
            </a:r>
          </a:p>
        </p:txBody>
      </p:sp>
    </p:spTree>
    <p:extLst>
      <p:ext uri="{BB962C8B-B14F-4D97-AF65-F5344CB8AC3E}">
        <p14:creationId xmlns:p14="http://schemas.microsoft.com/office/powerpoint/2010/main" val="88367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792E-0716-A19A-B46C-B90C1C15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Interpreting the FFT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88AEF6-77F1-F521-054D-4F4E0361A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048207"/>
              </p:ext>
            </p:extLst>
          </p:nvPr>
        </p:nvGraphicFramePr>
        <p:xfrm>
          <a:off x="838200" y="1453370"/>
          <a:ext cx="10515600" cy="2926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9901064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353861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674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High-frequency (dom&gt;0.15)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Short-term noise or fluctuations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6361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Low-frequency (dom&lt;0.02)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Fundamental driver / slow 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092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Drift score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Possible regime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833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Harmonic count ≥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Multi-variable correlation / coupling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354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Wavelength contraction (dom &gt; 1.5*avg)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Market compression / volatility bottleneck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834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Wavelength expansion (dom &lt; 0.75*avg)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Instability buildup / bubble formation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584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 strong 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Mixed-frequency, weak or noisy signal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8200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CA1B4F-0A4C-0746-6479-0B2D1F106037}"/>
              </a:ext>
            </a:extLst>
          </p:cNvPr>
          <p:cNvSpPr txBox="1"/>
          <p:nvPr/>
        </p:nvSpPr>
        <p:spPr>
          <a:xfrm>
            <a:off x="838200" y="4628698"/>
            <a:ext cx="64106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 Unicode MS"/>
              </a:rPr>
              <a:t>FFT = </a:t>
            </a:r>
            <a:r>
              <a:rPr lang="en-US" altLang="en-US" dirty="0" err="1">
                <a:latin typeface="Arial Unicode MS"/>
              </a:rPr>
              <a:t>fft</a:t>
            </a:r>
            <a:r>
              <a:rPr lang="en-US" altLang="en-US" dirty="0">
                <a:latin typeface="Arial Unicode MS"/>
              </a:rPr>
              <a:t>(signal - mean(signal))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- </a:t>
            </a:r>
            <a:r>
              <a:rPr lang="en-US" altLang="en-US" dirty="0"/>
              <a:t>Converts to frequency domain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 Unicode MS"/>
              </a:rPr>
              <a:t>Magnitude = abs(FFT)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 </a:t>
            </a:r>
            <a:r>
              <a:rPr lang="en-US" altLang="en-US" dirty="0"/>
              <a:t>Strength of each frequency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 Unicode MS"/>
              </a:rPr>
              <a:t>Dominant frequency = frequency of largest magnitude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 Unicode MS"/>
              </a:rPr>
              <a:t>Average frequency = sum(frequency * magnitude) / sum(magnitude)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80C39-6120-B4BE-91CD-BFA6FABF8A9D}"/>
              </a:ext>
            </a:extLst>
          </p:cNvPr>
          <p:cNvSpPr txBox="1"/>
          <p:nvPr/>
        </p:nvSpPr>
        <p:spPr>
          <a:xfrm>
            <a:off x="7248833" y="4503174"/>
            <a:ext cx="4758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High-frequency fraction: How “jumpy” the signal is compared to its overall movement.</a:t>
            </a:r>
            <a:br>
              <a:rPr lang="en-US" altLang="en-US" dirty="0"/>
            </a:b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Drift score: How much the signal’s average slowly shifts over time.</a:t>
            </a:r>
            <a:br>
              <a:rPr lang="en-US" altLang="en-US" dirty="0"/>
            </a:br>
            <a:endParaRPr lang="en-US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310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5A08-EEA5-E664-E257-28BA1437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for Open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1A8F5-B6F8-FAC2-F8BA-D1366F1B3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040" y="1589651"/>
            <a:ext cx="7384405" cy="45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22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1018</Words>
  <Application>Microsoft Office PowerPoint</Application>
  <PresentationFormat>Widescreen</PresentationFormat>
  <Paragraphs>102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Unicode MS</vt:lpstr>
      <vt:lpstr>Calibri</vt:lpstr>
      <vt:lpstr>Calibri Light</vt:lpstr>
      <vt:lpstr>Office Theme</vt:lpstr>
      <vt:lpstr>Waveform-Based Feature Analysis in Financial and Economic Times </vt:lpstr>
      <vt:lpstr>Introduction</vt:lpstr>
      <vt:lpstr>Waveform Equations</vt:lpstr>
      <vt:lpstr>Why Use Each Waveform</vt:lpstr>
      <vt:lpstr>How the transformation to a waveform looks like (Before)</vt:lpstr>
      <vt:lpstr>How the transformation to a waveform looks like (After)</vt:lpstr>
      <vt:lpstr>Fourier Transform for Feature Insights</vt:lpstr>
      <vt:lpstr>Interpreting the FFT Results</vt:lpstr>
      <vt:lpstr>Analysis for Open Price</vt:lpstr>
      <vt:lpstr>Open Price - Observations</vt:lpstr>
      <vt:lpstr>Analysis of GDP contribution</vt:lpstr>
      <vt:lpstr>GDP Growth – Observations</vt:lpstr>
      <vt:lpstr>What can we infer from GDP Growth and Open Price</vt:lpstr>
      <vt:lpstr>Model Performance</vt:lpstr>
      <vt:lpstr>PowerPoint Presentation</vt:lpstr>
      <vt:lpstr>Final Dashboard</vt:lpstr>
      <vt:lpstr>References</vt:lpstr>
      <vt:lpstr>Key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Dharun Ramesh</dc:creator>
  <cp:lastModifiedBy>Dharun Ramesh</cp:lastModifiedBy>
  <cp:revision>5</cp:revision>
  <dcterms:created xsi:type="dcterms:W3CDTF">2025-12-04T01:25:14Z</dcterms:created>
  <dcterms:modified xsi:type="dcterms:W3CDTF">2025-12-04T14:48:18Z</dcterms:modified>
</cp:coreProperties>
</file>